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81" autoAdjust="0"/>
  </p:normalViewPr>
  <p:slideViewPr>
    <p:cSldViewPr snapToGrid="0" snapToObjects="1">
      <p:cViewPr>
        <p:scale>
          <a:sx n="91" d="100"/>
          <a:sy n="91" d="100"/>
        </p:scale>
        <p:origin x="-1210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3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5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6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C8BF-9F2E-8048-A7AA-4E4BAFC660C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0A9E-7433-904F-A7D9-DA979CDE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7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iocondui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0" r="10040" b="29701"/>
          <a:stretch/>
        </p:blipFill>
        <p:spPr bwMode="auto">
          <a:xfrm>
            <a:off x="5115524" y="4446307"/>
            <a:ext cx="4072221" cy="241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403" y="1389496"/>
            <a:ext cx="8458200" cy="1470025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>Indications and Technique of Implantation of the </a:t>
            </a:r>
            <a:b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500" b="1" dirty="0" err="1" smtClean="0">
                <a:solidFill>
                  <a:srgbClr val="008000"/>
                </a:solidFill>
              </a:rPr>
              <a:t>BioIntegral</a:t>
            </a:r>
            <a:r>
              <a:rPr lang="en-US" sz="4500" b="1" dirty="0">
                <a:solidFill>
                  <a:srgbClr val="008000"/>
                </a:solidFill>
              </a:rPr>
              <a:t> </a:t>
            </a:r>
            <a:r>
              <a:rPr lang="en-US" sz="4500" b="1" dirty="0" smtClean="0">
                <a:solidFill>
                  <a:srgbClr val="008000"/>
                </a:solidFill>
              </a:rPr>
              <a:t>No-React </a:t>
            </a:r>
            <a:r>
              <a:rPr lang="en-US" sz="4500" b="1" dirty="0" err="1" smtClean="0">
                <a:solidFill>
                  <a:srgbClr val="008000"/>
                </a:solidFill>
              </a:rPr>
              <a:t>BioConduit</a:t>
            </a:r>
            <a:r>
              <a:rPr lang="en-US" sz="4500" b="1" dirty="0" smtClean="0">
                <a:solidFill>
                  <a:srgbClr val="008000"/>
                </a:solidFill>
              </a:rPr>
              <a:t> </a:t>
            </a:r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sz="4500" b="1" dirty="0" err="1" smtClean="0">
                <a:solidFill>
                  <a:schemeClr val="tx2">
                    <a:lumMod val="75000"/>
                  </a:schemeClr>
                </a:solidFill>
              </a:rPr>
              <a:t>Bentall</a:t>
            </a:r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> Procedure</a:t>
            </a:r>
            <a:endParaRPr lang="en-US" sz="4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5415"/>
            <a:ext cx="2392129" cy="2822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502" y="3726656"/>
            <a:ext cx="2265028" cy="61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7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199" y="1411295"/>
            <a:ext cx="3816801" cy="482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1109" y="6068029"/>
            <a:ext cx="1888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7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62" y="1383749"/>
            <a:ext cx="51522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17375E"/>
                </a:solidFill>
              </a:rPr>
              <a:t>Distal Anastomosis</a:t>
            </a:r>
          </a:p>
          <a:p>
            <a:pPr algn="just"/>
            <a:endParaRPr lang="en-US" sz="3000" b="1" dirty="0">
              <a:solidFill>
                <a:srgbClr val="17375E"/>
              </a:solidFill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000" dirty="0" smtClean="0">
                <a:solidFill>
                  <a:srgbClr val="17375E"/>
                </a:solidFill>
              </a:rPr>
              <a:t>Let the conduit fill with blood and close the anastomosis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n-US" sz="2000" dirty="0">
              <a:solidFill>
                <a:srgbClr val="17375E"/>
              </a:solidFill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000" dirty="0" smtClean="0">
                <a:solidFill>
                  <a:srgbClr val="17375E"/>
                </a:solidFill>
              </a:rPr>
              <a:t>WARNING: any anastomotic bleeding when the patient is off bypass must be secured with 5-0 or 6-0 </a:t>
            </a:r>
            <a:r>
              <a:rPr lang="en-US" sz="3000" dirty="0" err="1" smtClean="0">
                <a:solidFill>
                  <a:srgbClr val="17375E"/>
                </a:solidFill>
              </a:rPr>
              <a:t>proline</a:t>
            </a:r>
            <a:r>
              <a:rPr lang="en-US" sz="3000" dirty="0" smtClean="0">
                <a:solidFill>
                  <a:srgbClr val="17375E"/>
                </a:solidFill>
              </a:rPr>
              <a:t>, no oozing permissible, and do not use any aldehyde glue</a:t>
            </a:r>
          </a:p>
        </p:txBody>
      </p:sp>
    </p:spTree>
    <p:extLst>
      <p:ext uri="{BB962C8B-B14F-4D97-AF65-F5344CB8AC3E}">
        <p14:creationId xmlns:p14="http://schemas.microsoft.com/office/powerpoint/2010/main" val="30072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1109" y="6191516"/>
            <a:ext cx="1888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8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363" y="1471954"/>
            <a:ext cx="52404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17375E"/>
                </a:solidFill>
              </a:rPr>
              <a:t>De-clamping</a:t>
            </a:r>
          </a:p>
          <a:p>
            <a:pPr algn="just"/>
            <a:endParaRPr lang="en-US" sz="3000" b="1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Before you remove the aortic clamp, you can de-air the aorta with a needle </a:t>
            </a:r>
          </a:p>
          <a:p>
            <a:pPr marL="514350" indent="-514350" algn="just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endParaRPr lang="en-US" sz="30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Remove the clamp, and you are ready to go off bypass</a:t>
            </a:r>
          </a:p>
          <a:p>
            <a:pPr algn="just"/>
            <a:endParaRPr lang="en-US" sz="3000" b="1" dirty="0">
              <a:solidFill>
                <a:srgbClr val="17375E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235" y="1383748"/>
            <a:ext cx="2854565" cy="4949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6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9991" y="6180405"/>
            <a:ext cx="1888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9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363" y="1471954"/>
            <a:ext cx="524043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17375E"/>
                </a:solidFill>
              </a:rPr>
              <a:t>De-clamping</a:t>
            </a:r>
          </a:p>
          <a:p>
            <a:pPr algn="just"/>
            <a:endParaRPr lang="en-US" sz="3000" b="1" dirty="0">
              <a:solidFill>
                <a:srgbClr val="17375E"/>
              </a:solidFill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000" dirty="0" smtClean="0">
                <a:solidFill>
                  <a:srgbClr val="17375E"/>
                </a:solidFill>
              </a:rPr>
              <a:t>If the diameter of the aorta is larger than the conduit, </a:t>
            </a:r>
            <a:r>
              <a:rPr lang="en-US" sz="3000" dirty="0" err="1" smtClean="0">
                <a:solidFill>
                  <a:srgbClr val="17375E"/>
                </a:solidFill>
              </a:rPr>
              <a:t>anastamosis</a:t>
            </a:r>
            <a:r>
              <a:rPr lang="en-US" sz="3000" dirty="0" smtClean="0">
                <a:solidFill>
                  <a:srgbClr val="17375E"/>
                </a:solidFill>
              </a:rPr>
              <a:t> is completed as far is possible and the remaining defect is closed with a No-React pericardial patch </a:t>
            </a:r>
            <a:r>
              <a:rPr lang="en-US" sz="2800" dirty="0" smtClean="0">
                <a:solidFill>
                  <a:srgbClr val="17375E"/>
                </a:solidFill>
              </a:rPr>
              <a:t>(pericardium trimmed from distal end of conduit)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51" y="1675911"/>
            <a:ext cx="2671649" cy="4505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Indications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50"/>
            <a:ext cx="8397949" cy="48035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17375E"/>
                </a:solidFill>
              </a:rPr>
              <a:t>Endocarditis combined with aneurysm of the ascending aorta</a:t>
            </a:r>
          </a:p>
          <a:p>
            <a:pPr marL="514350" indent="-514350">
              <a:buAutoNum type="arabicPeriod"/>
            </a:pPr>
            <a:endParaRPr lang="en-US" sz="1300" dirty="0" smtClean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17375E"/>
                </a:solidFill>
              </a:rPr>
              <a:t>Marphan</a:t>
            </a:r>
            <a:r>
              <a:rPr lang="en-US" dirty="0" smtClean="0">
                <a:solidFill>
                  <a:srgbClr val="17375E"/>
                </a:solidFill>
              </a:rPr>
              <a:t> syndrome combined with AR and dilatation of the aorta at any age</a:t>
            </a:r>
          </a:p>
          <a:p>
            <a:pPr marL="514350" indent="-514350">
              <a:buAutoNum type="arabicPeriod"/>
            </a:pPr>
            <a:endParaRPr lang="en-US" sz="1300" dirty="0" smtClean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17375E"/>
                </a:solidFill>
              </a:rPr>
              <a:t>Infected graft conduit </a:t>
            </a:r>
          </a:p>
          <a:p>
            <a:pPr marL="514350" indent="-514350">
              <a:buAutoNum type="arabicPeriod"/>
            </a:pPr>
            <a:endParaRPr lang="en-US" sz="14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17375E"/>
                </a:solidFill>
              </a:rPr>
              <a:t>Older patients when there is a need to minimize bleeding</a:t>
            </a:r>
          </a:p>
          <a:p>
            <a:pPr marL="514350" indent="-514350">
              <a:buAutoNum type="arabicPeriod"/>
            </a:pPr>
            <a:endParaRPr lang="en-US" sz="14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17375E"/>
                </a:solidFill>
              </a:rPr>
              <a:t>Young patients to replace Ross Procedure</a:t>
            </a:r>
          </a:p>
        </p:txBody>
      </p:sp>
    </p:spTree>
    <p:extLst>
      <p:ext uri="{BB962C8B-B14F-4D97-AF65-F5344CB8AC3E}">
        <p14:creationId xmlns:p14="http://schemas.microsoft.com/office/powerpoint/2010/main" val="374758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Indications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163" y="1181958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008000"/>
                </a:solidFill>
              </a:rPr>
              <a:t>Why No-React </a:t>
            </a:r>
            <a:r>
              <a:rPr lang="en-US" sz="3500" dirty="0" err="1" smtClean="0">
                <a:solidFill>
                  <a:srgbClr val="008000"/>
                </a:solidFill>
              </a:rPr>
              <a:t>BioConduit</a:t>
            </a:r>
            <a:r>
              <a:rPr lang="en-US" sz="3500" dirty="0" smtClean="0">
                <a:solidFill>
                  <a:srgbClr val="008000"/>
                </a:solidFill>
              </a:rPr>
              <a:t> for young patients? </a:t>
            </a:r>
            <a:r>
              <a:rPr lang="en-US" sz="3500" dirty="0">
                <a:solidFill>
                  <a:srgbClr val="008000"/>
                </a:solidFill>
              </a:rPr>
              <a:t>W</a:t>
            </a:r>
            <a:r>
              <a:rPr lang="en-US" sz="3500" dirty="0" smtClean="0">
                <a:solidFill>
                  <a:srgbClr val="008000"/>
                </a:solidFill>
              </a:rPr>
              <a:t>hy to replace Ross Procedure?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6079" y="2646149"/>
            <a:ext cx="86868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17375E"/>
                </a:solidFill>
              </a:rPr>
              <a:t>No-React valves and conduit found to resist infection, calcification, and remodeling in long-term clinical follow-up</a:t>
            </a:r>
          </a:p>
          <a:p>
            <a:pPr marL="457200" indent="-457200">
              <a:buFont typeface="Arial"/>
              <a:buChar char="•"/>
            </a:pPr>
            <a:endParaRPr lang="en-US" sz="3000" dirty="0">
              <a:solidFill>
                <a:srgbClr val="17375E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17375E"/>
                </a:solidFill>
              </a:rPr>
              <a:t>Pulmonic </a:t>
            </a:r>
            <a:r>
              <a:rPr lang="en-US" sz="3000" dirty="0" err="1" smtClean="0">
                <a:solidFill>
                  <a:srgbClr val="17375E"/>
                </a:solidFill>
              </a:rPr>
              <a:t>autograft</a:t>
            </a:r>
            <a:r>
              <a:rPr lang="en-US" sz="3000" dirty="0" smtClean="0">
                <a:solidFill>
                  <a:srgbClr val="17375E"/>
                </a:solidFill>
              </a:rPr>
              <a:t> in Ross Procedure is now known to dilate significantly because of remodeling that starts after 3 years, while No-React </a:t>
            </a:r>
            <a:r>
              <a:rPr lang="en-US" sz="3000" dirty="0" err="1" smtClean="0">
                <a:solidFill>
                  <a:srgbClr val="17375E"/>
                </a:solidFill>
              </a:rPr>
              <a:t>BioConduit</a:t>
            </a:r>
            <a:r>
              <a:rPr lang="en-US" sz="3000" dirty="0" smtClean="0">
                <a:solidFill>
                  <a:srgbClr val="17375E"/>
                </a:solidFill>
              </a:rPr>
              <a:t> resists dilatation beyond 10 years at any age</a:t>
            </a:r>
            <a:endParaRPr lang="en-US" sz="30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5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232" y="1604069"/>
            <a:ext cx="4204082" cy="4711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190115" y="6297890"/>
            <a:ext cx="2953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1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23" y="1833404"/>
            <a:ext cx="5434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500" dirty="0" smtClean="0">
                <a:solidFill>
                  <a:srgbClr val="17375E"/>
                </a:solidFill>
              </a:rPr>
              <a:t>Patient on CPB</a:t>
            </a:r>
          </a:p>
          <a:p>
            <a:pPr marL="514350" indent="-514350">
              <a:buAutoNum type="arabicPeriod"/>
            </a:pPr>
            <a:endParaRPr lang="en-US" sz="35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sz="3500" dirty="0" smtClean="0">
                <a:solidFill>
                  <a:srgbClr val="17375E"/>
                </a:solidFill>
              </a:rPr>
              <a:t>Distal cross-clamp</a:t>
            </a:r>
          </a:p>
          <a:p>
            <a:pPr marL="514350" indent="-514350">
              <a:buAutoNum type="arabicPeriod"/>
            </a:pPr>
            <a:endParaRPr lang="en-US" sz="35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r>
              <a:rPr lang="en-US" sz="3500" dirty="0" smtClean="0">
                <a:solidFill>
                  <a:srgbClr val="17375E"/>
                </a:solidFill>
              </a:rPr>
              <a:t>Resect the aneurysm (above the coronary Ostia) &amp; de-calcify if necessary</a:t>
            </a:r>
          </a:p>
          <a:p>
            <a:pPr marL="514350" indent="-514350">
              <a:buAutoNum type="arabicPeriod"/>
            </a:pPr>
            <a:endParaRPr lang="en-US" sz="3000" dirty="0">
              <a:solidFill>
                <a:srgbClr val="17375E"/>
              </a:solidFill>
            </a:endParaRPr>
          </a:p>
          <a:p>
            <a:endParaRPr lang="en-US" sz="3000" dirty="0" smtClean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30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4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66" y="1639348"/>
            <a:ext cx="4099033" cy="43939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480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1793" y="6244963"/>
            <a:ext cx="14302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2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883" y="1124084"/>
            <a:ext cx="5169877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17375E"/>
                </a:solidFill>
              </a:rPr>
              <a:t>Implanting the annulus of the NR-</a:t>
            </a:r>
            <a:r>
              <a:rPr lang="en-US" sz="3000" b="1" dirty="0" err="1" smtClean="0">
                <a:solidFill>
                  <a:srgbClr val="17375E"/>
                </a:solidFill>
              </a:rPr>
              <a:t>BioConduit</a:t>
            </a:r>
            <a:r>
              <a:rPr lang="en-US" sz="3000" b="1" dirty="0" smtClean="0">
                <a:solidFill>
                  <a:srgbClr val="17375E"/>
                </a:solidFill>
              </a:rPr>
              <a:t> </a:t>
            </a:r>
          </a:p>
          <a:p>
            <a:pPr algn="just"/>
            <a:endParaRPr lang="en-US" sz="1400" b="1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500" dirty="0" smtClean="0">
                <a:solidFill>
                  <a:srgbClr val="17375E"/>
                </a:solidFill>
              </a:rPr>
              <a:t>The suture line of the </a:t>
            </a:r>
            <a:r>
              <a:rPr lang="en-US" sz="2500" dirty="0" err="1" smtClean="0">
                <a:solidFill>
                  <a:srgbClr val="17375E"/>
                </a:solidFill>
              </a:rPr>
              <a:t>BioConduit</a:t>
            </a:r>
            <a:r>
              <a:rPr lang="en-US" sz="2500" dirty="0" smtClean="0">
                <a:solidFill>
                  <a:srgbClr val="17375E"/>
                </a:solidFill>
              </a:rPr>
              <a:t> must face the non-coronary cusp</a:t>
            </a:r>
          </a:p>
          <a:p>
            <a:pPr marL="514350" indent="-514350" algn="just">
              <a:buAutoNum type="arabicPeriod"/>
            </a:pPr>
            <a:endParaRPr lang="en-US" sz="12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500" dirty="0" smtClean="0">
                <a:solidFill>
                  <a:srgbClr val="17375E"/>
                </a:solidFill>
              </a:rPr>
              <a:t>The pericardial annulus of the </a:t>
            </a:r>
            <a:r>
              <a:rPr lang="en-US" sz="2500" dirty="0" err="1" smtClean="0">
                <a:solidFill>
                  <a:srgbClr val="17375E"/>
                </a:solidFill>
              </a:rPr>
              <a:t>BioConduit</a:t>
            </a:r>
            <a:r>
              <a:rPr lang="en-US" sz="2500" dirty="0" smtClean="0">
                <a:solidFill>
                  <a:srgbClr val="17375E"/>
                </a:solidFill>
              </a:rPr>
              <a:t> can be sutured with interrupted suture to the aortic annulus (2.0 polyester suture)</a:t>
            </a:r>
          </a:p>
          <a:p>
            <a:pPr marL="514350" indent="-514350" algn="just">
              <a:buAutoNum type="arabicPeriod"/>
            </a:pPr>
            <a:endParaRPr lang="en-US" sz="12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500" dirty="0" smtClean="0">
                <a:solidFill>
                  <a:srgbClr val="17375E"/>
                </a:solidFill>
              </a:rPr>
              <a:t>Or continuous 3.0 or 4.0 monofilament suture. Advisable to start with 3 commissural site sutures and then run in between – see video</a:t>
            </a:r>
          </a:p>
        </p:txBody>
      </p:sp>
    </p:spTree>
    <p:extLst>
      <p:ext uri="{BB962C8B-B14F-4D97-AF65-F5344CB8AC3E}">
        <p14:creationId xmlns:p14="http://schemas.microsoft.com/office/powerpoint/2010/main" val="415617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407" y="1971948"/>
            <a:ext cx="4204873" cy="39201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8875" y="5856860"/>
            <a:ext cx="2953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3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22" y="1224980"/>
            <a:ext cx="5381555" cy="6447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7375E"/>
                </a:solidFill>
              </a:rPr>
              <a:t>Suturing the Coronary Button</a:t>
            </a:r>
          </a:p>
          <a:p>
            <a:pPr algn="just"/>
            <a:endParaRPr lang="en-US" sz="1500" b="1" dirty="0" smtClean="0">
              <a:solidFill>
                <a:srgbClr val="17375E"/>
              </a:solidFill>
            </a:endParaRPr>
          </a:p>
          <a:p>
            <a:pPr algn="just"/>
            <a:endParaRPr lang="en-US" sz="1500" b="1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Introduce a right angle clamp and apply outside pressure in the inter-commissural space</a:t>
            </a:r>
          </a:p>
          <a:p>
            <a:pPr marL="514350" indent="-514350" algn="just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endParaRPr lang="en-US" sz="30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Perforate the pericardium with a knife over the right angle guidance </a:t>
            </a:r>
          </a:p>
          <a:p>
            <a:pPr marL="514350" indent="-514350">
              <a:buAutoNum type="arabicPeriod"/>
            </a:pPr>
            <a:endParaRPr lang="en-US" sz="2700" dirty="0">
              <a:solidFill>
                <a:srgbClr val="17375E"/>
              </a:solidFill>
            </a:endParaRPr>
          </a:p>
          <a:p>
            <a:endParaRPr lang="en-US" sz="2700" dirty="0" smtClean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27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9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0115" y="6350697"/>
            <a:ext cx="2953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4</a:t>
            </a:r>
            <a:endParaRPr lang="en-US" sz="2500" dirty="0">
              <a:solidFill>
                <a:srgbClr val="17375E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96889" y="1569461"/>
            <a:ext cx="3184523" cy="4918475"/>
            <a:chOff x="5877291" y="1357481"/>
            <a:chExt cx="2682266" cy="4499379"/>
          </a:xfrm>
        </p:grpSpPr>
        <p:pic>
          <p:nvPicPr>
            <p:cNvPr id="11" name="Picture 1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5699" y="1357481"/>
              <a:ext cx="2663858" cy="22620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7291" y="3594854"/>
              <a:ext cx="2663858" cy="22620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192602" y="1330826"/>
            <a:ext cx="5381555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7375E"/>
                </a:solidFill>
              </a:rPr>
              <a:t>Suturing the Coronary Button</a:t>
            </a:r>
          </a:p>
          <a:p>
            <a:endParaRPr lang="en-US" sz="1500" b="1" dirty="0" smtClean="0">
              <a:solidFill>
                <a:srgbClr val="17375E"/>
              </a:solidFill>
            </a:endParaRPr>
          </a:p>
          <a:p>
            <a:endParaRPr lang="en-US" sz="1500" b="1" dirty="0">
              <a:solidFill>
                <a:srgbClr val="17375E"/>
              </a:solidFill>
            </a:endParaRPr>
          </a:p>
          <a:p>
            <a:endParaRPr lang="en-US" sz="1500" b="1" dirty="0" smtClean="0">
              <a:solidFill>
                <a:srgbClr val="17375E"/>
              </a:solidFill>
            </a:endParaRPr>
          </a:p>
          <a:p>
            <a:endParaRPr lang="en-US" sz="1500" b="1" dirty="0" smtClean="0">
              <a:solidFill>
                <a:srgbClr val="17375E"/>
              </a:solidFill>
            </a:endParaRPr>
          </a:p>
          <a:p>
            <a:pPr algn="just"/>
            <a:r>
              <a:rPr lang="en-US" sz="3000" dirty="0" smtClean="0">
                <a:solidFill>
                  <a:srgbClr val="17375E"/>
                </a:solidFill>
              </a:rPr>
              <a:t>3.  Complete the round </a:t>
            </a:r>
          </a:p>
          <a:p>
            <a:pPr algn="just"/>
            <a:r>
              <a:rPr lang="en-US" sz="3000" dirty="0" smtClean="0">
                <a:solidFill>
                  <a:srgbClr val="17375E"/>
                </a:solidFill>
              </a:rPr>
              <a:t>	perforation with an aortic </a:t>
            </a:r>
          </a:p>
          <a:p>
            <a:pPr algn="just"/>
            <a:r>
              <a:rPr lang="en-US" sz="3000" dirty="0">
                <a:solidFill>
                  <a:srgbClr val="17375E"/>
                </a:solidFill>
              </a:rPr>
              <a:t>	</a:t>
            </a:r>
            <a:r>
              <a:rPr lang="en-US" sz="3000" dirty="0" smtClean="0">
                <a:solidFill>
                  <a:srgbClr val="17375E"/>
                </a:solidFill>
              </a:rPr>
              <a:t>punch or scissors as shown in 	the figure</a:t>
            </a:r>
          </a:p>
          <a:p>
            <a:endParaRPr lang="en-US" sz="3000" dirty="0" smtClean="0">
              <a:solidFill>
                <a:srgbClr val="17375E"/>
              </a:solidFill>
            </a:endParaRPr>
          </a:p>
          <a:p>
            <a:endParaRPr lang="en-US" sz="3000" dirty="0">
              <a:solidFill>
                <a:srgbClr val="17375E"/>
              </a:solidFill>
            </a:endParaRPr>
          </a:p>
          <a:p>
            <a:endParaRPr lang="en-US" sz="2700" dirty="0">
              <a:solidFill>
                <a:srgbClr val="17375E"/>
              </a:solidFill>
            </a:endParaRPr>
          </a:p>
          <a:p>
            <a:endParaRPr lang="en-US" sz="2700" dirty="0" smtClean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2700" dirty="0">
              <a:solidFill>
                <a:srgbClr val="17375E"/>
              </a:solidFill>
            </a:endParaRPr>
          </a:p>
          <a:p>
            <a:pPr marL="514350" indent="-514350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0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63" y="2152221"/>
            <a:ext cx="3669066" cy="41809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7071" y="6182734"/>
            <a:ext cx="2953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5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62" y="1330826"/>
            <a:ext cx="4817084" cy="640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900" b="1" dirty="0" smtClean="0">
                <a:solidFill>
                  <a:srgbClr val="17375E"/>
                </a:solidFill>
              </a:rPr>
              <a:t>Suturing the Coronary Button</a:t>
            </a:r>
          </a:p>
          <a:p>
            <a:pPr algn="just"/>
            <a:endParaRPr lang="en-US" sz="1500" b="1" dirty="0" smtClean="0">
              <a:solidFill>
                <a:srgbClr val="17375E"/>
              </a:solidFill>
            </a:endParaRPr>
          </a:p>
          <a:p>
            <a:pPr algn="just"/>
            <a:endParaRPr lang="en-US" sz="1500" b="1" dirty="0">
              <a:solidFill>
                <a:srgbClr val="17375E"/>
              </a:solidFill>
            </a:endParaRPr>
          </a:p>
          <a:p>
            <a:pPr algn="just"/>
            <a:endParaRPr lang="en-US" sz="1500" b="1" dirty="0" smtClean="0">
              <a:solidFill>
                <a:srgbClr val="17375E"/>
              </a:solidFill>
            </a:endParaRPr>
          </a:p>
          <a:p>
            <a:pPr algn="just"/>
            <a:endParaRPr lang="en-US" sz="1500" b="1" dirty="0" smtClean="0">
              <a:solidFill>
                <a:srgbClr val="17375E"/>
              </a:solidFill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3000" dirty="0" smtClean="0">
                <a:solidFill>
                  <a:srgbClr val="17375E"/>
                </a:solidFill>
              </a:rPr>
              <a:t>Suture the coronary left and right Ostia to the perforated respective orifice using a continuous 5-0 monofilament suture </a:t>
            </a:r>
          </a:p>
          <a:p>
            <a:pPr algn="just"/>
            <a:endParaRPr lang="en-US" sz="3000" dirty="0" smtClean="0">
              <a:solidFill>
                <a:srgbClr val="17375E"/>
              </a:solidFill>
            </a:endParaRPr>
          </a:p>
          <a:p>
            <a:pPr algn="just"/>
            <a:endParaRPr lang="en-US" sz="3000" dirty="0">
              <a:solidFill>
                <a:srgbClr val="17375E"/>
              </a:solidFill>
            </a:endParaRPr>
          </a:p>
          <a:p>
            <a:pPr algn="just"/>
            <a:endParaRPr lang="en-US" sz="2700" dirty="0">
              <a:solidFill>
                <a:srgbClr val="17375E"/>
              </a:solidFill>
            </a:endParaRPr>
          </a:p>
          <a:p>
            <a:pPr algn="just"/>
            <a:endParaRPr lang="en-US" sz="2700" dirty="0" smtClean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endParaRPr lang="en-US" sz="27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endParaRPr lang="en-US" sz="3000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4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6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</a:rPr>
              <a:t>Technique of Implantation</a:t>
            </a:r>
            <a:endParaRPr lang="en-US" sz="5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1109" y="6182734"/>
            <a:ext cx="1888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17375E"/>
                </a:solidFill>
              </a:rPr>
              <a:t>Figure 6</a:t>
            </a:r>
            <a:endParaRPr lang="en-US" sz="2500" dirty="0">
              <a:solidFill>
                <a:srgbClr val="1737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62" y="1383749"/>
            <a:ext cx="53815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17375E"/>
                </a:solidFill>
              </a:rPr>
              <a:t>Distal Anastomosis</a:t>
            </a:r>
          </a:p>
          <a:p>
            <a:pPr algn="just"/>
            <a:endParaRPr lang="en-US" sz="3000" b="1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Transect the conduit in the appropriate length (see video)</a:t>
            </a:r>
          </a:p>
          <a:p>
            <a:pPr marL="514350" indent="-514350" algn="just">
              <a:buAutoNum type="arabicPeriod"/>
            </a:pPr>
            <a:endParaRPr lang="en-US" sz="3000" dirty="0">
              <a:solidFill>
                <a:srgbClr val="17375E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000" dirty="0" smtClean="0">
                <a:solidFill>
                  <a:srgbClr val="17375E"/>
                </a:solidFill>
              </a:rPr>
              <a:t>Suture the distal part of the conduit to the distal aorta near the clamp using 3.0 or 4.0 monofilament  </a:t>
            </a:r>
            <a:r>
              <a:rPr lang="en-US" sz="2300" dirty="0" smtClean="0">
                <a:solidFill>
                  <a:srgbClr val="17375E"/>
                </a:solidFill>
              </a:rPr>
              <a:t>(remember use 2-3mm close bites to assure 100% hemostasis)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73" y="1613674"/>
            <a:ext cx="3122235" cy="4569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44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449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Indications and Technique of Implantation of the  BioIntegral No-React BioConduit  for Bentall Procedure</vt:lpstr>
      <vt:lpstr>Indications</vt:lpstr>
      <vt:lpstr>Indications</vt:lpstr>
      <vt:lpstr>Technique of Implantation</vt:lpstr>
      <vt:lpstr>Technique of Implantation</vt:lpstr>
      <vt:lpstr>Technique of Implantation</vt:lpstr>
      <vt:lpstr>Technique of Implantation</vt:lpstr>
      <vt:lpstr>Technique of Implantation</vt:lpstr>
      <vt:lpstr>Technique of Implantation</vt:lpstr>
      <vt:lpstr>Technique of Implantation</vt:lpstr>
      <vt:lpstr>Technique of Implantation</vt:lpstr>
      <vt:lpstr>Technique of Implantation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Indications and Technique of Implantation of the  BioIntegral No-React BioConduit  for Bentall Procedure</dc:title>
  <dc:creator>Shlomo Gabbay</dc:creator>
  <cp:lastModifiedBy>Charles</cp:lastModifiedBy>
  <cp:revision>12</cp:revision>
  <dcterms:created xsi:type="dcterms:W3CDTF">2012-12-06T13:36:17Z</dcterms:created>
  <dcterms:modified xsi:type="dcterms:W3CDTF">2013-01-29T15:59:06Z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